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1" r:id="rId3"/>
    <p:sldId id="257" r:id="rId4"/>
    <p:sldId id="258" r:id="rId5"/>
    <p:sldId id="259" r:id="rId6"/>
    <p:sldId id="260" r:id="rId7"/>
    <p:sldId id="268" r:id="rId8"/>
    <p:sldId id="266" r:id="rId9"/>
    <p:sldId id="267" r:id="rId10"/>
    <p:sldId id="264" r:id="rId11"/>
    <p:sldId id="265"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68" d="100"/>
          <a:sy n="68" d="100"/>
        </p:scale>
        <p:origin x="61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Clack" userId="cb23bd4d-1d02-4978-bb34-0dee2660b2ff" providerId="ADAL" clId="{7E614873-079E-4D1F-A9B9-2CF8B74BC567}"/>
    <pc:docChg chg="undo custSel modSld">
      <pc:chgData name="Sarah Clack" userId="cb23bd4d-1d02-4978-bb34-0dee2660b2ff" providerId="ADAL" clId="{7E614873-079E-4D1F-A9B9-2CF8B74BC567}" dt="2023-04-20T15:29:17.409" v="192" actId="20577"/>
      <pc:docMkLst>
        <pc:docMk/>
      </pc:docMkLst>
      <pc:sldChg chg="modSp">
        <pc:chgData name="Sarah Clack" userId="cb23bd4d-1d02-4978-bb34-0dee2660b2ff" providerId="ADAL" clId="{7E614873-079E-4D1F-A9B9-2CF8B74BC567}" dt="2023-04-19T11:46:12.019" v="45" actId="20577"/>
        <pc:sldMkLst>
          <pc:docMk/>
          <pc:sldMk cId="511090716" sldId="257"/>
        </pc:sldMkLst>
        <pc:spChg chg="mod">
          <ac:chgData name="Sarah Clack" userId="cb23bd4d-1d02-4978-bb34-0dee2660b2ff" providerId="ADAL" clId="{7E614873-079E-4D1F-A9B9-2CF8B74BC567}" dt="2023-04-19T11:46:12.019" v="45" actId="20577"/>
          <ac:spMkLst>
            <pc:docMk/>
            <pc:sldMk cId="511090716" sldId="257"/>
            <ac:spMk id="2" creationId="{00000000-0000-0000-0000-000000000000}"/>
          </ac:spMkLst>
        </pc:spChg>
      </pc:sldChg>
      <pc:sldChg chg="modSp">
        <pc:chgData name="Sarah Clack" userId="cb23bd4d-1d02-4978-bb34-0dee2660b2ff" providerId="ADAL" clId="{7E614873-079E-4D1F-A9B9-2CF8B74BC567}" dt="2023-04-19T11:45:20.564" v="19" actId="20577"/>
        <pc:sldMkLst>
          <pc:docMk/>
          <pc:sldMk cId="836917502" sldId="258"/>
        </pc:sldMkLst>
        <pc:spChg chg="mod">
          <ac:chgData name="Sarah Clack" userId="cb23bd4d-1d02-4978-bb34-0dee2660b2ff" providerId="ADAL" clId="{7E614873-079E-4D1F-A9B9-2CF8B74BC567}" dt="2023-04-19T11:45:20.564" v="19" actId="20577"/>
          <ac:spMkLst>
            <pc:docMk/>
            <pc:sldMk cId="836917502" sldId="258"/>
            <ac:spMk id="3" creationId="{00000000-0000-0000-0000-000000000000}"/>
          </ac:spMkLst>
        </pc:spChg>
      </pc:sldChg>
      <pc:sldChg chg="modSp">
        <pc:chgData name="Sarah Clack" userId="cb23bd4d-1d02-4978-bb34-0dee2660b2ff" providerId="ADAL" clId="{7E614873-079E-4D1F-A9B9-2CF8B74BC567}" dt="2023-04-19T11:49:27.122" v="134" actId="20577"/>
        <pc:sldMkLst>
          <pc:docMk/>
          <pc:sldMk cId="3753030212" sldId="260"/>
        </pc:sldMkLst>
        <pc:spChg chg="mod">
          <ac:chgData name="Sarah Clack" userId="cb23bd4d-1d02-4978-bb34-0dee2660b2ff" providerId="ADAL" clId="{7E614873-079E-4D1F-A9B9-2CF8B74BC567}" dt="2023-04-19T11:49:27.122" v="134" actId="20577"/>
          <ac:spMkLst>
            <pc:docMk/>
            <pc:sldMk cId="3753030212" sldId="260"/>
            <ac:spMk id="2" creationId="{00000000-0000-0000-0000-000000000000}"/>
          </ac:spMkLst>
        </pc:spChg>
      </pc:sldChg>
      <pc:sldChg chg="modSp">
        <pc:chgData name="Sarah Clack" userId="cb23bd4d-1d02-4978-bb34-0dee2660b2ff" providerId="ADAL" clId="{7E614873-079E-4D1F-A9B9-2CF8B74BC567}" dt="2023-04-19T11:46:56.779" v="49" actId="20577"/>
        <pc:sldMkLst>
          <pc:docMk/>
          <pc:sldMk cId="3101755514" sldId="261"/>
        </pc:sldMkLst>
        <pc:spChg chg="mod">
          <ac:chgData name="Sarah Clack" userId="cb23bd4d-1d02-4978-bb34-0dee2660b2ff" providerId="ADAL" clId="{7E614873-079E-4D1F-A9B9-2CF8B74BC567}" dt="2023-04-19T11:46:56.779" v="49" actId="20577"/>
          <ac:spMkLst>
            <pc:docMk/>
            <pc:sldMk cId="3101755514" sldId="261"/>
            <ac:spMk id="3" creationId="{00000000-0000-0000-0000-000000000000}"/>
          </ac:spMkLst>
        </pc:spChg>
      </pc:sldChg>
      <pc:sldChg chg="modSp">
        <pc:chgData name="Sarah Clack" userId="cb23bd4d-1d02-4978-bb34-0dee2660b2ff" providerId="ADAL" clId="{7E614873-079E-4D1F-A9B9-2CF8B74BC567}" dt="2023-04-20T15:29:17.409" v="192" actId="20577"/>
        <pc:sldMkLst>
          <pc:docMk/>
          <pc:sldMk cId="2392380408" sldId="268"/>
        </pc:sldMkLst>
        <pc:spChg chg="mod">
          <ac:chgData name="Sarah Clack" userId="cb23bd4d-1d02-4978-bb34-0dee2660b2ff" providerId="ADAL" clId="{7E614873-079E-4D1F-A9B9-2CF8B74BC567}" dt="2023-04-20T15:29:17.409" v="192" actId="20577"/>
          <ac:spMkLst>
            <pc:docMk/>
            <pc:sldMk cId="2392380408" sldId="268"/>
            <ac:spMk id="3"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2A54C80-263E-416B-A8E0-580EDEADCBDC}" type="datetimeFigureOut">
              <a:rPr lang="en-US" dirty="0"/>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4/20/2023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4/20/2023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timestables.co.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74276" y="2083324"/>
            <a:ext cx="6933373" cy="4336243"/>
          </a:xfrm>
        </p:spPr>
        <p:txBody>
          <a:bodyPr/>
          <a:lstStyle/>
          <a:p>
            <a:pPr algn="ctr"/>
            <a:r>
              <a:rPr lang="en-GB" sz="3600" b="1" dirty="0">
                <a:solidFill>
                  <a:schemeClr val="tx1"/>
                </a:solidFill>
                <a:latin typeface="Lucida Handwriting" panose="03010101010101010101" pitchFamily="66" charset="0"/>
              </a:rPr>
              <a:t>Elder Class </a:t>
            </a:r>
            <a:br>
              <a:rPr lang="en-GB" sz="3600" b="1" dirty="0">
                <a:solidFill>
                  <a:schemeClr val="tx1"/>
                </a:solidFill>
                <a:latin typeface="Lucida Handwriting" panose="03010101010101010101" pitchFamily="66" charset="0"/>
              </a:rPr>
            </a:br>
            <a:br>
              <a:rPr lang="en-GB" sz="3600" b="1" dirty="0">
                <a:solidFill>
                  <a:schemeClr val="tx1"/>
                </a:solidFill>
                <a:latin typeface="Lucida Handwriting" panose="03010101010101010101" pitchFamily="66" charset="0"/>
              </a:rPr>
            </a:br>
            <a:r>
              <a:rPr lang="en-GB" sz="3600" b="1" dirty="0">
                <a:solidFill>
                  <a:schemeClr val="tx1"/>
                </a:solidFill>
                <a:latin typeface="Lucida Handwriting" panose="03010101010101010101" pitchFamily="66" charset="0"/>
              </a:rPr>
              <a:t>Summer:</a:t>
            </a:r>
            <a:br>
              <a:rPr lang="en-GB" sz="3600" b="1" dirty="0">
                <a:solidFill>
                  <a:schemeClr val="tx1"/>
                </a:solidFill>
                <a:latin typeface="Lucida Handwriting" panose="03010101010101010101" pitchFamily="66" charset="0"/>
              </a:rPr>
            </a:br>
            <a:r>
              <a:rPr lang="en-GB" sz="3600" b="1" dirty="0">
                <a:solidFill>
                  <a:schemeClr val="tx1"/>
                </a:solidFill>
                <a:latin typeface="Lucida Handwriting" panose="03010101010101010101" pitchFamily="66" charset="0"/>
              </a:rPr>
              <a:t>Meet the Teacher</a:t>
            </a:r>
            <a:br>
              <a:rPr lang="en-GB" sz="3600" dirty="0">
                <a:solidFill>
                  <a:schemeClr val="tx1"/>
                </a:solidFill>
                <a:latin typeface="Lucida Handwriting" panose="03010101010101010101" pitchFamily="66" charset="0"/>
              </a:rPr>
            </a:br>
            <a:r>
              <a:rPr lang="en-GB" sz="3600" dirty="0">
                <a:solidFill>
                  <a:schemeClr val="tx1"/>
                </a:solidFill>
                <a:latin typeface="Lucida Handwriting" panose="03010101010101010101" pitchFamily="66" charset="0"/>
              </a:rPr>
              <a:t>2023</a:t>
            </a:r>
            <a:br>
              <a:rPr lang="en-GB" sz="4400" dirty="0">
                <a:solidFill>
                  <a:schemeClr val="tx1"/>
                </a:solidFill>
                <a:latin typeface="Lucida Handwriting" panose="03010101010101010101" pitchFamily="66" charset="0"/>
              </a:rPr>
            </a:br>
            <a:br>
              <a:rPr lang="en-GB" sz="4400" dirty="0">
                <a:solidFill>
                  <a:schemeClr val="tx1"/>
                </a:solidFill>
                <a:latin typeface="Lucida Handwriting" panose="03010101010101010101" pitchFamily="66" charset="0"/>
              </a:rPr>
            </a:br>
            <a:br>
              <a:rPr lang="en-GB" dirty="0">
                <a:solidFill>
                  <a:schemeClr val="tx1"/>
                </a:solidFill>
              </a:rPr>
            </a:br>
            <a:endParaRPr lang="en-GB" dirty="0">
              <a:solidFill>
                <a:schemeClr val="tx1"/>
              </a:solidFill>
            </a:endParaRPr>
          </a:p>
        </p:txBody>
      </p:sp>
      <p:pic>
        <p:nvPicPr>
          <p:cNvPr id="4" name="Picture 3"/>
          <p:cNvPicPr>
            <a:picLocks noChangeAspect="1"/>
          </p:cNvPicPr>
          <p:nvPr/>
        </p:nvPicPr>
        <p:blipFill>
          <a:blip r:embed="rId2"/>
          <a:stretch>
            <a:fillRect/>
          </a:stretch>
        </p:blipFill>
        <p:spPr>
          <a:xfrm>
            <a:off x="8130980" y="571571"/>
            <a:ext cx="3566127" cy="5024846"/>
          </a:xfrm>
          <a:prstGeom prst="rect">
            <a:avLst/>
          </a:prstGeom>
        </p:spPr>
      </p:pic>
    </p:spTree>
    <p:extLst>
      <p:ext uri="{BB962C8B-B14F-4D97-AF65-F5344CB8AC3E}">
        <p14:creationId xmlns:p14="http://schemas.microsoft.com/office/powerpoint/2010/main" val="360733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latin typeface="Lucida Handwriting" panose="03010101010101010101" pitchFamily="66" charset="0"/>
              </a:rPr>
              <a:t>Other Information</a:t>
            </a:r>
          </a:p>
        </p:txBody>
      </p:sp>
      <p:sp>
        <p:nvSpPr>
          <p:cNvPr id="3" name="Content Placeholder 2"/>
          <p:cNvSpPr>
            <a:spLocks noGrp="1"/>
          </p:cNvSpPr>
          <p:nvPr>
            <p:ph idx="1"/>
          </p:nvPr>
        </p:nvSpPr>
        <p:spPr/>
        <p:txBody>
          <a:bodyPr/>
          <a:lstStyle/>
          <a:p>
            <a:pPr marL="0" indent="0">
              <a:buNone/>
            </a:pPr>
            <a:r>
              <a:rPr lang="en-GB" dirty="0">
                <a:latin typeface="Lucida Handwriting" panose="03010101010101010101" pitchFamily="66" charset="0"/>
              </a:rPr>
              <a:t>Finally, we very much value the partnership we have with parents and we are always happy to discuss any further queries you may have. </a:t>
            </a:r>
          </a:p>
          <a:p>
            <a:endParaRPr lang="en-GB" dirty="0">
              <a:latin typeface="Lucida Handwriting" panose="03010101010101010101" pitchFamily="66" charset="0"/>
            </a:endParaRPr>
          </a:p>
          <a:p>
            <a:pPr marL="0" indent="0">
              <a:buNone/>
            </a:pPr>
            <a:r>
              <a:rPr lang="en-GB" dirty="0">
                <a:latin typeface="Lucida Handwriting" panose="03010101010101010101" pitchFamily="66" charset="0"/>
              </a:rPr>
              <a:t>Many thanks for your continued support.</a:t>
            </a:r>
          </a:p>
          <a:p>
            <a:pPr marL="0" indent="0">
              <a:buNone/>
            </a:pPr>
            <a:endParaRPr lang="en-GB" dirty="0">
              <a:latin typeface="Lucida Handwriting" panose="03010101010101010101" pitchFamily="66" charset="0"/>
            </a:endParaRPr>
          </a:p>
        </p:txBody>
      </p:sp>
    </p:spTree>
    <p:extLst>
      <p:ext uri="{BB962C8B-B14F-4D97-AF65-F5344CB8AC3E}">
        <p14:creationId xmlns:p14="http://schemas.microsoft.com/office/powerpoint/2010/main" val="1766629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271" y="2353235"/>
            <a:ext cx="8897484" cy="3065930"/>
          </a:xfrm>
        </p:spPr>
        <p:txBody>
          <a:bodyPr>
            <a:normAutofit/>
          </a:bodyPr>
          <a:lstStyle/>
          <a:p>
            <a:pPr algn="ctr"/>
            <a:r>
              <a:rPr lang="en-GB" sz="4800" b="1" dirty="0">
                <a:solidFill>
                  <a:schemeClr val="tx1"/>
                </a:solidFill>
                <a:latin typeface="Lucida Handwriting" panose="03010101010101010101" pitchFamily="66" charset="0"/>
              </a:rPr>
              <a:t>Any Questions? </a:t>
            </a:r>
          </a:p>
        </p:txBody>
      </p:sp>
    </p:spTree>
    <p:extLst>
      <p:ext uri="{BB962C8B-B14F-4D97-AF65-F5344CB8AC3E}">
        <p14:creationId xmlns:p14="http://schemas.microsoft.com/office/powerpoint/2010/main" val="896226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latin typeface="Lucida Handwriting" panose="03010101010101010101" pitchFamily="66" charset="0"/>
              </a:rPr>
              <a:t>Times tables</a:t>
            </a:r>
          </a:p>
        </p:txBody>
      </p:sp>
      <p:sp>
        <p:nvSpPr>
          <p:cNvPr id="3" name="Content Placeholder 2"/>
          <p:cNvSpPr>
            <a:spLocks noGrp="1"/>
          </p:cNvSpPr>
          <p:nvPr>
            <p:ph idx="1"/>
          </p:nvPr>
        </p:nvSpPr>
        <p:spPr>
          <a:xfrm>
            <a:off x="677334" y="1734671"/>
            <a:ext cx="8596668" cy="4306691"/>
          </a:xfrm>
        </p:spPr>
        <p:txBody>
          <a:bodyPr>
            <a:normAutofit lnSpcReduction="10000"/>
          </a:bodyPr>
          <a:lstStyle/>
          <a:p>
            <a:r>
              <a:rPr lang="en-GB" dirty="0">
                <a:latin typeface="Lucida Handwriting" panose="03010101010101010101" pitchFamily="66" charset="0"/>
              </a:rPr>
              <a:t>Times tables check- recommended website to practise: </a:t>
            </a:r>
          </a:p>
          <a:p>
            <a:pPr marL="0" indent="0">
              <a:buNone/>
            </a:pPr>
            <a:endParaRPr lang="en-GB" dirty="0">
              <a:latin typeface="Lucida Handwriting" panose="03010101010101010101" pitchFamily="66" charset="0"/>
            </a:endParaRPr>
          </a:p>
          <a:p>
            <a:r>
              <a:rPr lang="en-GB" dirty="0">
                <a:solidFill>
                  <a:schemeClr val="tx1"/>
                </a:solidFill>
                <a:latin typeface="Lucida Handwriting" panose="03010101010101010101" pitchFamily="66" charset="0"/>
                <a:hlinkClick r:id="rId2"/>
              </a:rPr>
              <a:t>https://www.timestables.co.uk/</a:t>
            </a:r>
            <a:endParaRPr lang="en-GB" dirty="0">
              <a:solidFill>
                <a:schemeClr val="tx1"/>
              </a:solidFill>
              <a:latin typeface="Lucida Handwriting" panose="03010101010101010101" pitchFamily="66" charset="0"/>
            </a:endParaRPr>
          </a:p>
          <a:p>
            <a:pPr marL="0" indent="0">
              <a:buNone/>
            </a:pPr>
            <a:endParaRPr lang="en-GB" dirty="0">
              <a:solidFill>
                <a:schemeClr val="tx1"/>
              </a:solidFill>
              <a:latin typeface="Lucida Handwriting" panose="03010101010101010101" pitchFamily="66" charset="0"/>
            </a:endParaRPr>
          </a:p>
          <a:p>
            <a:r>
              <a:rPr lang="en-GB" sz="1900" dirty="0">
                <a:latin typeface="Lucida Handwriting" panose="03010101010101010101" pitchFamily="66" charset="0"/>
              </a:rPr>
              <a:t>Between the </a:t>
            </a:r>
            <a:r>
              <a:rPr lang="en-GB" sz="1900" b="1" dirty="0">
                <a:latin typeface="Lucida Handwriting" panose="03010101010101010101" pitchFamily="66" charset="0"/>
              </a:rPr>
              <a:t>24th and 28th April</a:t>
            </a:r>
            <a:r>
              <a:rPr lang="en-GB" sz="1900" dirty="0">
                <a:latin typeface="Lucida Handwriting" panose="03010101010101010101" pitchFamily="66" charset="0"/>
              </a:rPr>
              <a:t>, we are playing against a number of local schools and hope that your child can help us win and may be qualify for the national finals! The competition is based on the use of an online app called “Learning with Emile. Namely those MTC style games that cover all the times tables 2-12 with 6 seconds to answer (indicated with a football icon). As we want to do really well and qualify for the national finals, we’re hoping each child will play Emile (and practise their times tables) regularly.</a:t>
            </a:r>
          </a:p>
        </p:txBody>
      </p:sp>
      <p:pic>
        <p:nvPicPr>
          <p:cNvPr id="3074" name="Picture 2" descr="Times Tables. Multiplications Tables. Times Tables Grid. | Etsy"/>
          <p:cNvPicPr>
            <a:picLocks noChangeAspect="1" noChangeArrowheads="1"/>
          </p:cNvPicPr>
          <p:nvPr/>
        </p:nvPicPr>
        <p:blipFill rotWithShape="1">
          <a:blip r:embed="rId3">
            <a:extLst>
              <a:ext uri="{28A0092B-C50C-407E-A947-70E740481C1C}">
                <a14:useLocalDpi xmlns:a14="http://schemas.microsoft.com/office/drawing/2010/main" val="0"/>
              </a:ext>
            </a:extLst>
          </a:blip>
          <a:srcRect l="8292" t="-1115" r="8781" b="1115"/>
          <a:stretch/>
        </p:blipFill>
        <p:spPr bwMode="auto">
          <a:xfrm>
            <a:off x="9399494" y="4047635"/>
            <a:ext cx="2528045" cy="2667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17555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solidFill>
                  <a:schemeClr val="tx1"/>
                </a:solidFill>
                <a:latin typeface="Lucida Handwriting" panose="03010101010101010101" pitchFamily="66" charset="0"/>
              </a:rPr>
              <a:t>Year 4 Multiplication Check</a:t>
            </a:r>
            <a:br>
              <a:rPr lang="en-GB" dirty="0">
                <a:solidFill>
                  <a:schemeClr val="tx1"/>
                </a:solidFill>
                <a:latin typeface="Lucida Handwriting" panose="03010101010101010101" pitchFamily="66" charset="0"/>
              </a:rPr>
            </a:br>
            <a:br>
              <a:rPr lang="en-GB" dirty="0">
                <a:solidFill>
                  <a:schemeClr val="tx1"/>
                </a:solidFill>
                <a:latin typeface="Lucida Handwriting" panose="03010101010101010101" pitchFamily="66" charset="0"/>
              </a:rPr>
            </a:br>
            <a:br>
              <a:rPr lang="en-GB" dirty="0">
                <a:solidFill>
                  <a:schemeClr val="tx1"/>
                </a:solidFill>
                <a:latin typeface="Lucida Handwriting" panose="03010101010101010101" pitchFamily="66" charset="0"/>
              </a:rPr>
            </a:br>
            <a:br>
              <a:rPr lang="en-GB" dirty="0">
                <a:solidFill>
                  <a:schemeClr val="tx1"/>
                </a:solidFill>
                <a:latin typeface="Lucida Handwriting" panose="03010101010101010101" pitchFamily="66" charset="0"/>
              </a:rPr>
            </a:br>
            <a:r>
              <a:rPr lang="en-GB" dirty="0">
                <a:solidFill>
                  <a:schemeClr val="tx1"/>
                </a:solidFill>
                <a:latin typeface="Lucida Handwriting" panose="03010101010101010101" pitchFamily="66" charset="0"/>
              </a:rPr>
              <a:t>The  statutory Year 4 multiplication test will take place at the beginning of June.</a:t>
            </a:r>
          </a:p>
        </p:txBody>
      </p:sp>
    </p:spTree>
    <p:extLst>
      <p:ext uri="{BB962C8B-B14F-4D97-AF65-F5344CB8AC3E}">
        <p14:creationId xmlns:p14="http://schemas.microsoft.com/office/powerpoint/2010/main" val="5110907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chemeClr val="tx1"/>
                </a:solidFill>
                <a:latin typeface="Lucida Handwriting" panose="03010101010101010101" pitchFamily="66" charset="0"/>
              </a:rPr>
              <a:t>The Curriculum- summer term</a:t>
            </a:r>
          </a:p>
        </p:txBody>
      </p:sp>
      <p:sp>
        <p:nvSpPr>
          <p:cNvPr id="3" name="Content Placeholder 2"/>
          <p:cNvSpPr>
            <a:spLocks noGrp="1"/>
          </p:cNvSpPr>
          <p:nvPr>
            <p:ph idx="1"/>
          </p:nvPr>
        </p:nvSpPr>
        <p:spPr>
          <a:xfrm>
            <a:off x="677334" y="1465729"/>
            <a:ext cx="9811372" cy="5392271"/>
          </a:xfrm>
        </p:spPr>
        <p:txBody>
          <a:bodyPr>
            <a:normAutofit/>
          </a:bodyPr>
          <a:lstStyle/>
          <a:p>
            <a:pPr marL="0" indent="0">
              <a:buNone/>
            </a:pPr>
            <a:r>
              <a:rPr lang="en-GB" dirty="0">
                <a:latin typeface="Lucida Handwriting" panose="03010101010101010101" pitchFamily="66" charset="0"/>
              </a:rPr>
              <a:t>Maths- solving problems using information presented in a range of graphs. Identifying the value of digits to two decimal places and ordering and comparing numbers beyond 1000. </a:t>
            </a:r>
          </a:p>
          <a:p>
            <a:pPr marL="0" indent="0">
              <a:buNone/>
            </a:pPr>
            <a:r>
              <a:rPr lang="en-GB" dirty="0">
                <a:latin typeface="Lucida Handwriting" panose="03010101010101010101" pitchFamily="66" charset="0"/>
              </a:rPr>
              <a:t>English- we will be reading and writing about stories with issues and dilemmas. Later in the year, looking at persuasive language and putting forward a balanced argument. Classical poetry linked to our history topic, The Tudors.</a:t>
            </a:r>
          </a:p>
          <a:p>
            <a:pPr marL="0" indent="0">
              <a:buNone/>
            </a:pPr>
            <a:r>
              <a:rPr lang="en-GB" dirty="0">
                <a:latin typeface="Lucida Handwriting" panose="03010101010101010101" pitchFamily="66" charset="0"/>
              </a:rPr>
              <a:t>RE- The Commandments and how we are called to Discipleship.</a:t>
            </a:r>
          </a:p>
          <a:p>
            <a:pPr marL="0" indent="0">
              <a:buNone/>
            </a:pPr>
            <a:r>
              <a:rPr lang="en-GB" dirty="0">
                <a:latin typeface="Lucida Handwriting" panose="03010101010101010101" pitchFamily="66" charset="0"/>
              </a:rPr>
              <a:t>Topic-  The Environment and The Tudors</a:t>
            </a:r>
          </a:p>
          <a:p>
            <a:pPr marL="0" indent="0">
              <a:buNone/>
            </a:pPr>
            <a:r>
              <a:rPr lang="en-GB" dirty="0">
                <a:latin typeface="Lucida Handwriting" panose="03010101010101010101" pitchFamily="66" charset="0"/>
              </a:rPr>
              <a:t>Science- States of Matter</a:t>
            </a:r>
          </a:p>
          <a:p>
            <a:pPr marL="0" indent="0">
              <a:buNone/>
            </a:pPr>
            <a:r>
              <a:rPr lang="en-GB" dirty="0">
                <a:latin typeface="Lucida Handwriting" panose="03010101010101010101" pitchFamily="66" charset="0"/>
              </a:rPr>
              <a:t>Art- Hans Holbein portraits</a:t>
            </a:r>
          </a:p>
          <a:p>
            <a:pPr marL="0" indent="0">
              <a:buNone/>
            </a:pPr>
            <a:r>
              <a:rPr lang="en-GB" dirty="0">
                <a:latin typeface="Lucida Handwriting" panose="03010101010101010101" pitchFamily="66" charset="0"/>
              </a:rPr>
              <a:t>DT- Textiles</a:t>
            </a:r>
          </a:p>
          <a:p>
            <a:pPr marL="0" indent="0">
              <a:buNone/>
            </a:pPr>
            <a:r>
              <a:rPr lang="en-GB" dirty="0">
                <a:latin typeface="Lucida Handwriting" panose="03010101010101010101" pitchFamily="66" charset="0"/>
              </a:rPr>
              <a:t>French- Hobbies and the weather</a:t>
            </a:r>
          </a:p>
          <a:p>
            <a:pPr marL="0" indent="0">
              <a:buNone/>
            </a:pPr>
            <a:r>
              <a:rPr lang="en-GB" dirty="0">
                <a:latin typeface="Lucida Handwriting" panose="03010101010101010101" pitchFamily="66" charset="0"/>
              </a:rPr>
              <a:t>HRSE- We are all different</a:t>
            </a:r>
          </a:p>
        </p:txBody>
      </p:sp>
    </p:spTree>
    <p:extLst>
      <p:ext uri="{BB962C8B-B14F-4D97-AF65-F5344CB8AC3E}">
        <p14:creationId xmlns:p14="http://schemas.microsoft.com/office/powerpoint/2010/main" val="836917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solidFill>
                  <a:schemeClr val="tx1"/>
                </a:solidFill>
                <a:latin typeface="Lucida Handwriting" panose="03010101010101010101" pitchFamily="66" charset="0"/>
              </a:rPr>
              <a:t>Reading</a:t>
            </a:r>
          </a:p>
        </p:txBody>
      </p:sp>
      <p:sp>
        <p:nvSpPr>
          <p:cNvPr id="3" name="Content Placeholder 2"/>
          <p:cNvSpPr>
            <a:spLocks noGrp="1"/>
          </p:cNvSpPr>
          <p:nvPr>
            <p:ph idx="1"/>
          </p:nvPr>
        </p:nvSpPr>
        <p:spPr>
          <a:xfrm>
            <a:off x="677334" y="2160589"/>
            <a:ext cx="8596668" cy="3880773"/>
          </a:xfrm>
        </p:spPr>
        <p:txBody>
          <a:bodyPr>
            <a:normAutofit fontScale="77500" lnSpcReduction="20000"/>
          </a:bodyPr>
          <a:lstStyle/>
          <a:p>
            <a:pPr marL="0" indent="0">
              <a:buNone/>
            </a:pPr>
            <a:r>
              <a:rPr lang="en-GB" dirty="0">
                <a:latin typeface="Lucida Handwriting" panose="03010101010101010101" pitchFamily="66" charset="0"/>
              </a:rPr>
              <a:t>	</a:t>
            </a:r>
            <a:r>
              <a:rPr lang="en-GB" sz="2100" dirty="0">
                <a:latin typeface="Lucida Handwriting" panose="03010101010101010101" pitchFamily="66" charset="0"/>
              </a:rPr>
              <a:t>Reading is not only key to learning but is one of life’s pleasures. 	Therefore, we cannot over emphasise the importance of regular 	reading and quality discussion. </a:t>
            </a:r>
          </a:p>
          <a:p>
            <a:pPr marL="0" indent="0">
              <a:buNone/>
            </a:pPr>
            <a:r>
              <a:rPr lang="en-GB" sz="2100" dirty="0">
                <a:latin typeface="Lucida Handwriting" panose="03010101010101010101" pitchFamily="66" charset="0"/>
              </a:rPr>
              <a:t>	Your child will be immersed in books in class: class novels linked 	to our topics, class novels at the end of the day, regular guided 	reading sessions in small groups at their level and of course, 	individual 	reading books. </a:t>
            </a:r>
          </a:p>
          <a:p>
            <a:pPr marL="0" indent="0">
              <a:buNone/>
            </a:pPr>
            <a:r>
              <a:rPr lang="en-GB" sz="2100" dirty="0">
                <a:latin typeface="Lucida Handwriting" panose="03010101010101010101" pitchFamily="66" charset="0"/>
              </a:rPr>
              <a:t>	Your child should be reading at home for about 30 minutes each 	night. If this is not possible one night, try to read a little more the 	next night or at the weekend. Try to find some time to listen to 	reading so that you are able to engage in meaningful discussion. 	Questions that involve an explanation rather than a one word 	answer are more beneficial. </a:t>
            </a:r>
          </a:p>
          <a:p>
            <a:pPr marL="0" indent="0">
              <a:buNone/>
            </a:pPr>
            <a:r>
              <a:rPr lang="en-GB" sz="2100" dirty="0">
                <a:latin typeface="Lucida Handwriting" panose="03010101010101010101" pitchFamily="66" charset="0"/>
              </a:rPr>
              <a:t>	Can your child support their opinion using evidence from the text? 	Are 	they beginning to use inference and deduction by looking 	beyond the 	literal and picking up more subtle clues? I have 	included some question  prompts in their reading diaries.</a:t>
            </a:r>
          </a:p>
        </p:txBody>
      </p:sp>
      <p:pic>
        <p:nvPicPr>
          <p:cNvPr id="1026" name="Picture 2" descr="Image 1 - &amp;#034;The more that you read&amp;#034; Dr. Seuss Quote METAL SIGN WALL PLAQUE print poster a5"/>
          <p:cNvPicPr>
            <a:picLocks noChangeAspect="1" noChangeArrowheads="1"/>
          </p:cNvPicPr>
          <p:nvPr/>
        </p:nvPicPr>
        <p:blipFill rotWithShape="1">
          <a:blip r:embed="rId2">
            <a:extLst>
              <a:ext uri="{28A0092B-C50C-407E-A947-70E740481C1C}">
                <a14:useLocalDpi xmlns:a14="http://schemas.microsoft.com/office/drawing/2010/main" val="0"/>
              </a:ext>
            </a:extLst>
          </a:blip>
          <a:srcRect l="23807" t="15485" r="19823" b="5913"/>
          <a:stretch/>
        </p:blipFill>
        <p:spPr bwMode="auto">
          <a:xfrm>
            <a:off x="9722224" y="55077"/>
            <a:ext cx="2252545" cy="3140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2518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solidFill>
                  <a:srgbClr val="002060"/>
                </a:solidFill>
                <a:latin typeface="Lucida Handwriting" panose="03010101010101010101" pitchFamily="66" charset="0"/>
              </a:rPr>
              <a:t>Swimming</a:t>
            </a:r>
          </a:p>
        </p:txBody>
      </p:sp>
      <p:sp>
        <p:nvSpPr>
          <p:cNvPr id="3" name="Content Placeholder 2"/>
          <p:cNvSpPr>
            <a:spLocks noGrp="1"/>
          </p:cNvSpPr>
          <p:nvPr>
            <p:ph idx="1"/>
          </p:nvPr>
        </p:nvSpPr>
        <p:spPr>
          <a:xfrm>
            <a:off x="555414" y="2659443"/>
            <a:ext cx="8596668" cy="4400821"/>
          </a:xfrm>
        </p:spPr>
        <p:txBody>
          <a:bodyPr>
            <a:noAutofit/>
          </a:bodyPr>
          <a:lstStyle/>
          <a:p>
            <a:r>
              <a:rPr lang="en-GB" dirty="0">
                <a:latin typeface="Lucida Handwriting" panose="03010101010101010101" pitchFamily="66" charset="0"/>
              </a:rPr>
              <a:t>During the afternoons of the week commencing 03</a:t>
            </a:r>
            <a:r>
              <a:rPr lang="en-GB" baseline="30000" dirty="0">
                <a:latin typeface="Lucida Handwriting" panose="03010101010101010101" pitchFamily="66" charset="0"/>
              </a:rPr>
              <a:t>rd</a:t>
            </a:r>
            <a:r>
              <a:rPr lang="en-GB" dirty="0">
                <a:latin typeface="Lucida Handwriting" panose="03010101010101010101" pitchFamily="66" charset="0"/>
              </a:rPr>
              <a:t> July and 10</a:t>
            </a:r>
            <a:r>
              <a:rPr lang="en-GB" baseline="30000" dirty="0">
                <a:latin typeface="Lucida Handwriting" panose="03010101010101010101" pitchFamily="66" charset="0"/>
              </a:rPr>
              <a:t>th</a:t>
            </a:r>
            <a:r>
              <a:rPr lang="en-GB" dirty="0">
                <a:latin typeface="Lucida Handwriting" panose="03010101010101010101" pitchFamily="66" charset="0"/>
              </a:rPr>
              <a:t> July Year 4 will go swimming at </a:t>
            </a:r>
            <a:r>
              <a:rPr lang="en-GB" dirty="0" err="1">
                <a:latin typeface="Lucida Handwriting" panose="03010101010101010101" pitchFamily="66" charset="0"/>
              </a:rPr>
              <a:t>Fulwood</a:t>
            </a:r>
            <a:r>
              <a:rPr lang="en-GB" dirty="0">
                <a:latin typeface="Lucida Handwriting" panose="03010101010101010101" pitchFamily="66" charset="0"/>
              </a:rPr>
              <a:t> Leisure Centre.</a:t>
            </a:r>
          </a:p>
          <a:p>
            <a:endParaRPr lang="en-GB" dirty="0">
              <a:latin typeface="Lucida Handwriting" panose="03010101010101010101" pitchFamily="66" charset="0"/>
            </a:endParaRPr>
          </a:p>
          <a:p>
            <a:r>
              <a:rPr lang="en-GB" dirty="0">
                <a:latin typeface="Lucida Handwriting" panose="03010101010101010101" pitchFamily="66" charset="0"/>
              </a:rPr>
              <a:t>I will send an email with further information closer to the time but during these two weeks children should come to school in their PE kits.</a:t>
            </a:r>
          </a:p>
          <a:p>
            <a:pPr marL="0" indent="0">
              <a:buNone/>
            </a:pPr>
            <a:r>
              <a:rPr lang="en-GB" dirty="0">
                <a:latin typeface="Lucida Handwriting" panose="03010101010101010101" pitchFamily="66" charset="0"/>
              </a:rPr>
              <a:t> </a:t>
            </a:r>
          </a:p>
          <a:p>
            <a:r>
              <a:rPr lang="en-GB" dirty="0">
                <a:latin typeface="Lucida Handwriting" panose="03010101010101010101" pitchFamily="66" charset="0"/>
              </a:rPr>
              <a:t>They need a swimming costume (full piece) or swimming shorts (not loose fitting), swimming hats are compulsory and a towel. Goggles are optional.</a:t>
            </a:r>
          </a:p>
        </p:txBody>
      </p:sp>
      <p:pic>
        <p:nvPicPr>
          <p:cNvPr id="1026" name="Picture 2" descr="Coronavirus Advice | Swim England and Institute of Swimming Upda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1975" y="469900"/>
            <a:ext cx="3789408" cy="2122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3030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Other important dates for this term:</a:t>
            </a:r>
          </a:p>
        </p:txBody>
      </p:sp>
      <p:sp>
        <p:nvSpPr>
          <p:cNvPr id="3" name="Content Placeholder 2"/>
          <p:cNvSpPr>
            <a:spLocks noGrp="1"/>
          </p:cNvSpPr>
          <p:nvPr>
            <p:ph idx="1"/>
          </p:nvPr>
        </p:nvSpPr>
        <p:spPr/>
        <p:txBody>
          <a:bodyPr>
            <a:normAutofit fontScale="85000" lnSpcReduction="20000"/>
          </a:bodyPr>
          <a:lstStyle/>
          <a:p>
            <a:r>
              <a:rPr lang="en-GB" sz="2000" b="1" dirty="0"/>
              <a:t>3</a:t>
            </a:r>
            <a:r>
              <a:rPr lang="en-GB" sz="2000" b="1" baseline="30000" dirty="0"/>
              <a:t>rd</a:t>
            </a:r>
            <a:r>
              <a:rPr lang="en-GB" sz="2000" b="1" dirty="0"/>
              <a:t> May - May Procession,1:45pm</a:t>
            </a:r>
          </a:p>
          <a:p>
            <a:endParaRPr lang="en-GB" sz="2000" b="1" dirty="0"/>
          </a:p>
          <a:p>
            <a:r>
              <a:rPr lang="en-GB" sz="2000" b="1" dirty="0"/>
              <a:t>16</a:t>
            </a:r>
            <a:r>
              <a:rPr lang="en-GB" sz="2000" b="1" baseline="30000" dirty="0"/>
              <a:t>th</a:t>
            </a:r>
            <a:r>
              <a:rPr lang="en-GB" sz="2000" b="1" dirty="0"/>
              <a:t> May- Water safety talk </a:t>
            </a:r>
          </a:p>
          <a:p>
            <a:pPr marL="0" indent="0">
              <a:buNone/>
            </a:pPr>
            <a:endParaRPr lang="en-GB" sz="2000" b="1" dirty="0"/>
          </a:p>
          <a:p>
            <a:r>
              <a:rPr lang="en-GB" sz="2000" b="1" dirty="0"/>
              <a:t>26</a:t>
            </a:r>
            <a:r>
              <a:rPr lang="en-GB" sz="2000" b="1" baseline="30000" dirty="0"/>
              <a:t>th</a:t>
            </a:r>
            <a:r>
              <a:rPr lang="en-GB" sz="2000" b="1" dirty="0"/>
              <a:t> May- Sport Day, 1pm</a:t>
            </a:r>
          </a:p>
          <a:p>
            <a:endParaRPr lang="en-GB" sz="2000" b="1" dirty="0"/>
          </a:p>
          <a:p>
            <a:r>
              <a:rPr lang="en-GB" sz="2000" b="1" dirty="0"/>
              <a:t>5</a:t>
            </a:r>
            <a:r>
              <a:rPr lang="en-GB" sz="2000" b="1" baseline="30000" dirty="0"/>
              <a:t>th</a:t>
            </a:r>
            <a:r>
              <a:rPr lang="en-GB" sz="2000" b="1" dirty="0"/>
              <a:t> May- Coronation activities </a:t>
            </a:r>
          </a:p>
          <a:p>
            <a:pPr marL="0" indent="0">
              <a:buNone/>
            </a:pPr>
            <a:endParaRPr lang="en-GB" sz="2000" b="1" dirty="0"/>
          </a:p>
          <a:p>
            <a:r>
              <a:rPr lang="en-GB" sz="2000" b="1" dirty="0"/>
              <a:t>Week commencing 5</a:t>
            </a:r>
            <a:r>
              <a:rPr lang="en-GB" sz="2000" b="1" baseline="30000" dirty="0"/>
              <a:t>th</a:t>
            </a:r>
            <a:r>
              <a:rPr lang="en-GB" sz="2000" b="1" dirty="0"/>
              <a:t> June- Multiplication check- during the school day</a:t>
            </a:r>
          </a:p>
          <a:p>
            <a:pPr marL="0" indent="0">
              <a:buNone/>
            </a:pPr>
            <a:endParaRPr lang="en-GB" sz="2000" b="1" dirty="0"/>
          </a:p>
          <a:p>
            <a:r>
              <a:rPr lang="en-GB" sz="2000" b="1" dirty="0"/>
              <a:t>16</a:t>
            </a:r>
            <a:r>
              <a:rPr lang="en-GB" sz="2000" b="1" baseline="30000" dirty="0"/>
              <a:t>th</a:t>
            </a:r>
            <a:r>
              <a:rPr lang="en-GB" sz="2000" b="1" dirty="0"/>
              <a:t> June- Corpus Christi Procession, 1:45pm</a:t>
            </a:r>
          </a:p>
          <a:p>
            <a:pPr marL="0" indent="0">
              <a:buNone/>
            </a:pPr>
            <a:endParaRPr lang="en-GB" dirty="0"/>
          </a:p>
        </p:txBody>
      </p:sp>
    </p:spTree>
    <p:extLst>
      <p:ext uri="{BB962C8B-B14F-4D97-AF65-F5344CB8AC3E}">
        <p14:creationId xmlns:p14="http://schemas.microsoft.com/office/powerpoint/2010/main" val="2392380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DBDF04B7-9CB6-41E0-8A2F-D2BBD29806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4" y="641021"/>
            <a:ext cx="8753364" cy="52491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7403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7613FB-8685-479D-8FC3-07828EC23941}"/>
              </a:ext>
            </a:extLst>
          </p:cNvPr>
          <p:cNvSpPr>
            <a:spLocks noGrp="1"/>
          </p:cNvSpPr>
          <p:nvPr>
            <p:ph idx="1"/>
          </p:nvPr>
        </p:nvSpPr>
        <p:spPr>
          <a:xfrm>
            <a:off x="1044979" y="810705"/>
            <a:ext cx="8596668" cy="5070401"/>
          </a:xfrm>
        </p:spPr>
        <p:txBody>
          <a:bodyPr/>
          <a:lstStyle/>
          <a:p>
            <a:endParaRPr lang="en-GB" dirty="0"/>
          </a:p>
          <a:p>
            <a:endParaRPr lang="en-GB" dirty="0"/>
          </a:p>
        </p:txBody>
      </p:sp>
      <p:sp>
        <p:nvSpPr>
          <p:cNvPr id="2" name="Rectangle 1"/>
          <p:cNvSpPr/>
          <p:nvPr/>
        </p:nvSpPr>
        <p:spPr>
          <a:xfrm>
            <a:off x="801189" y="1083747"/>
            <a:ext cx="8447314" cy="6340197"/>
          </a:xfrm>
          <a:prstGeom prst="rect">
            <a:avLst/>
          </a:prstGeom>
        </p:spPr>
        <p:txBody>
          <a:bodyPr wrap="square">
            <a:spAutoFit/>
          </a:bodyPr>
          <a:lstStyle/>
          <a:p>
            <a:pPr fontAlgn="base"/>
            <a:r>
              <a:rPr lang="en-GB" sz="2800" b="1" u="sng" dirty="0" err="1">
                <a:solidFill>
                  <a:srgbClr val="000000"/>
                </a:solidFill>
                <a:latin typeface="Lucida Handwriting" panose="03010101010101010101" pitchFamily="66" charset="0"/>
              </a:rPr>
              <a:t>Castlerigg</a:t>
            </a:r>
            <a:endParaRPr lang="en-GB" sz="2800" b="1" u="sng" dirty="0">
              <a:solidFill>
                <a:srgbClr val="000000"/>
              </a:solidFill>
              <a:latin typeface="Lucida Handwriting" panose="03010101010101010101" pitchFamily="66" charset="0"/>
            </a:endParaRPr>
          </a:p>
          <a:p>
            <a:pPr fontAlgn="base"/>
            <a:endParaRPr lang="en-GB" dirty="0">
              <a:solidFill>
                <a:srgbClr val="000000"/>
              </a:solidFill>
              <a:latin typeface="Lucida Handwriting" panose="03010101010101010101" pitchFamily="66" charset="0"/>
            </a:endParaRPr>
          </a:p>
          <a:p>
            <a:pPr fontAlgn="base"/>
            <a:r>
              <a:rPr lang="en-GB" dirty="0">
                <a:solidFill>
                  <a:srgbClr val="000000"/>
                </a:solidFill>
                <a:latin typeface="Lucida Handwriting" panose="03010101010101010101" pitchFamily="66" charset="0"/>
              </a:rPr>
              <a:t>A letter will be sent home this week with regards to </a:t>
            </a:r>
            <a:r>
              <a:rPr lang="en-GB" dirty="0" err="1">
                <a:solidFill>
                  <a:srgbClr val="000000"/>
                </a:solidFill>
                <a:latin typeface="Lucida Handwriting" panose="03010101010101010101" pitchFamily="66" charset="0"/>
              </a:rPr>
              <a:t>Castlerigg</a:t>
            </a:r>
            <a:r>
              <a:rPr lang="en-GB" dirty="0">
                <a:solidFill>
                  <a:srgbClr val="000000"/>
                </a:solidFill>
                <a:latin typeface="Lucida Handwriting" panose="03010101010101010101" pitchFamily="66" charset="0"/>
              </a:rPr>
              <a:t>. </a:t>
            </a:r>
          </a:p>
          <a:p>
            <a:pPr fontAlgn="base"/>
            <a:r>
              <a:rPr lang="en-GB" dirty="0">
                <a:solidFill>
                  <a:srgbClr val="000000"/>
                </a:solidFill>
                <a:latin typeface="Lucida Handwriting" panose="03010101010101010101" pitchFamily="66" charset="0"/>
              </a:rPr>
              <a:t>The retreat will take place Wednesday 20</a:t>
            </a:r>
            <a:r>
              <a:rPr lang="en-GB" baseline="30000" dirty="0">
                <a:solidFill>
                  <a:srgbClr val="000000"/>
                </a:solidFill>
                <a:latin typeface="Lucida Handwriting" panose="03010101010101010101" pitchFamily="66" charset="0"/>
              </a:rPr>
              <a:t>th</a:t>
            </a:r>
            <a:r>
              <a:rPr lang="en-GB" dirty="0">
                <a:solidFill>
                  <a:srgbClr val="000000"/>
                </a:solidFill>
                <a:latin typeface="Lucida Handwriting" panose="03010101010101010101" pitchFamily="66" charset="0"/>
              </a:rPr>
              <a:t> September - Friday 22</a:t>
            </a:r>
            <a:r>
              <a:rPr lang="en-GB" baseline="30000" dirty="0">
                <a:solidFill>
                  <a:srgbClr val="000000"/>
                </a:solidFill>
                <a:latin typeface="Lucida Handwriting" panose="03010101010101010101" pitchFamily="66" charset="0"/>
              </a:rPr>
              <a:t>nd</a:t>
            </a:r>
            <a:r>
              <a:rPr lang="en-GB" dirty="0">
                <a:solidFill>
                  <a:srgbClr val="000000"/>
                </a:solidFill>
                <a:latin typeface="Lucida Handwriting" panose="03010101010101010101" pitchFamily="66" charset="0"/>
              </a:rPr>
              <a:t> September 2023. </a:t>
            </a:r>
          </a:p>
          <a:p>
            <a:pPr fontAlgn="base"/>
            <a:endParaRPr lang="en-GB" dirty="0">
              <a:solidFill>
                <a:srgbClr val="000000"/>
              </a:solidFill>
              <a:latin typeface="Lucida Handwriting" panose="03010101010101010101" pitchFamily="66" charset="0"/>
            </a:endParaRPr>
          </a:p>
          <a:p>
            <a:pPr fontAlgn="base"/>
            <a:r>
              <a:rPr lang="en-GB" dirty="0">
                <a:solidFill>
                  <a:srgbClr val="000000"/>
                </a:solidFill>
                <a:latin typeface="Lucida Handwriting" panose="03010101010101010101" pitchFamily="66" charset="0"/>
              </a:rPr>
              <a:t>A medical and data collection form has been set up on parents pay - This form, along with the forms attached to the initial letter needs completing by </a:t>
            </a:r>
            <a:r>
              <a:rPr lang="en-GB" sz="1600" b="1" dirty="0">
                <a:solidFill>
                  <a:srgbClr val="000000"/>
                </a:solidFill>
                <a:latin typeface="Lucida Handwriting" panose="03010101010101010101" pitchFamily="66" charset="0"/>
              </a:rPr>
              <a:t>Friday</a:t>
            </a:r>
            <a:r>
              <a:rPr lang="en-GB" sz="1600" dirty="0">
                <a:solidFill>
                  <a:srgbClr val="000000"/>
                </a:solidFill>
                <a:latin typeface="Lucida Handwriting" panose="03010101010101010101" pitchFamily="66" charset="0"/>
              </a:rPr>
              <a:t> </a:t>
            </a:r>
            <a:r>
              <a:rPr lang="en-GB" sz="1600" b="1" dirty="0">
                <a:solidFill>
                  <a:srgbClr val="000000"/>
                </a:solidFill>
                <a:latin typeface="Lucida Handwriting" panose="03010101010101010101" pitchFamily="66" charset="0"/>
              </a:rPr>
              <a:t>26</a:t>
            </a:r>
            <a:r>
              <a:rPr lang="en-GB" sz="1600" b="1" baseline="30000" dirty="0">
                <a:solidFill>
                  <a:srgbClr val="000000"/>
                </a:solidFill>
                <a:latin typeface="Lucida Handwriting" panose="03010101010101010101" pitchFamily="66" charset="0"/>
              </a:rPr>
              <a:t>th</a:t>
            </a:r>
            <a:r>
              <a:rPr lang="en-GB" sz="1600" b="1" dirty="0">
                <a:solidFill>
                  <a:srgbClr val="000000"/>
                </a:solidFill>
                <a:latin typeface="Lucida Handwriting" panose="03010101010101010101" pitchFamily="66" charset="0"/>
              </a:rPr>
              <a:t> May 2023.</a:t>
            </a:r>
          </a:p>
          <a:p>
            <a:pPr fontAlgn="base"/>
            <a:endParaRPr lang="en-GB" dirty="0">
              <a:solidFill>
                <a:srgbClr val="000000"/>
              </a:solidFill>
              <a:latin typeface="Lucida Handwriting" panose="03010101010101010101" pitchFamily="66" charset="0"/>
            </a:endParaRPr>
          </a:p>
          <a:p>
            <a:pPr algn="just" fontAlgn="base"/>
            <a:r>
              <a:rPr lang="en-GB" dirty="0">
                <a:solidFill>
                  <a:srgbClr val="000000"/>
                </a:solidFill>
                <a:latin typeface="Lucida Handwriting" panose="03010101010101010101" pitchFamily="66" charset="0"/>
              </a:rPr>
              <a:t>Payment details have been set up on parent pay – the deposit of £20 needs to be paid by </a:t>
            </a:r>
            <a:r>
              <a:rPr lang="en-GB" b="1" dirty="0">
                <a:solidFill>
                  <a:srgbClr val="000000"/>
                </a:solidFill>
                <a:latin typeface="Lucida Handwriting" panose="03010101010101010101" pitchFamily="66" charset="0"/>
              </a:rPr>
              <a:t>Monday 1</a:t>
            </a:r>
            <a:r>
              <a:rPr lang="en-GB" b="1" baseline="30000" dirty="0">
                <a:solidFill>
                  <a:srgbClr val="000000"/>
                </a:solidFill>
                <a:latin typeface="Lucida Handwriting" panose="03010101010101010101" pitchFamily="66" charset="0"/>
              </a:rPr>
              <a:t>st</a:t>
            </a:r>
            <a:r>
              <a:rPr lang="en-GB" b="1" dirty="0">
                <a:solidFill>
                  <a:srgbClr val="000000"/>
                </a:solidFill>
                <a:latin typeface="Lucida Handwriting" panose="03010101010101010101" pitchFamily="66" charset="0"/>
              </a:rPr>
              <a:t> May 2023</a:t>
            </a:r>
            <a:r>
              <a:rPr lang="en-GB" dirty="0">
                <a:solidFill>
                  <a:srgbClr val="000000"/>
                </a:solidFill>
                <a:latin typeface="Lucida Handwriting" panose="03010101010101010101" pitchFamily="66" charset="0"/>
              </a:rPr>
              <a:t> and the final amount needs to be paid by </a:t>
            </a:r>
            <a:r>
              <a:rPr lang="en-GB" b="1" dirty="0">
                <a:solidFill>
                  <a:srgbClr val="000000"/>
                </a:solidFill>
                <a:latin typeface="Lucida Handwriting" panose="03010101010101010101" pitchFamily="66" charset="0"/>
              </a:rPr>
              <a:t>Monday</a:t>
            </a:r>
            <a:r>
              <a:rPr lang="en-GB" dirty="0">
                <a:solidFill>
                  <a:srgbClr val="000000"/>
                </a:solidFill>
                <a:latin typeface="Lucida Handwriting" panose="03010101010101010101" pitchFamily="66" charset="0"/>
              </a:rPr>
              <a:t> </a:t>
            </a:r>
            <a:r>
              <a:rPr lang="en-GB" b="1" dirty="0">
                <a:solidFill>
                  <a:srgbClr val="000000"/>
                </a:solidFill>
                <a:latin typeface="Lucida Handwriting" panose="03010101010101010101" pitchFamily="66" charset="0"/>
              </a:rPr>
              <a:t>4</a:t>
            </a:r>
            <a:r>
              <a:rPr lang="en-GB" b="1" baseline="30000" dirty="0">
                <a:solidFill>
                  <a:srgbClr val="000000"/>
                </a:solidFill>
                <a:latin typeface="Lucida Handwriting" panose="03010101010101010101" pitchFamily="66" charset="0"/>
              </a:rPr>
              <a:t>th</a:t>
            </a:r>
            <a:r>
              <a:rPr lang="en-GB" b="1" dirty="0">
                <a:solidFill>
                  <a:srgbClr val="000000"/>
                </a:solidFill>
                <a:latin typeface="Lucida Handwriting" panose="03010101010101010101" pitchFamily="66" charset="0"/>
              </a:rPr>
              <a:t> September 2023</a:t>
            </a:r>
            <a:r>
              <a:rPr lang="en-GB" dirty="0">
                <a:solidFill>
                  <a:srgbClr val="000000"/>
                </a:solidFill>
                <a:latin typeface="Lucida Handwriting" panose="03010101010101010101" pitchFamily="66" charset="0"/>
              </a:rPr>
              <a:t>. Payments can be made in instalments over this time period.</a:t>
            </a:r>
          </a:p>
          <a:p>
            <a:pPr algn="just" fontAlgn="base"/>
            <a:endParaRPr lang="en-GB" dirty="0">
              <a:solidFill>
                <a:srgbClr val="000000"/>
              </a:solidFill>
              <a:latin typeface="Lucida Handwriting" panose="03010101010101010101" pitchFamily="66" charset="0"/>
            </a:endParaRPr>
          </a:p>
          <a:p>
            <a:pPr algn="just" fontAlgn="base"/>
            <a:r>
              <a:rPr lang="en-GB" dirty="0">
                <a:solidFill>
                  <a:srgbClr val="000000"/>
                </a:solidFill>
                <a:latin typeface="Lucida Handwriting" panose="03010101010101010101" pitchFamily="66" charset="0"/>
              </a:rPr>
              <a:t>If anyone has any questions or may need any help with payments please talk to Mrs Bridgeman on the playground at the end of the day. </a:t>
            </a:r>
          </a:p>
          <a:p>
            <a:pPr algn="just" fontAlgn="base"/>
            <a:br>
              <a:rPr lang="en-GB" dirty="0">
                <a:solidFill>
                  <a:srgbClr val="000000"/>
                </a:solidFill>
                <a:latin typeface="Calibri" panose="020F0502020204030204" pitchFamily="34" charset="0"/>
              </a:rPr>
            </a:br>
            <a:endParaRPr lang="en-GB" dirty="0">
              <a:solidFill>
                <a:srgbClr val="000000"/>
              </a:solidFill>
              <a:latin typeface="Calibri" panose="020F0502020204030204" pitchFamily="34" charset="0"/>
            </a:endParaRPr>
          </a:p>
          <a:p>
            <a:br>
              <a:rPr lang="en-GB" dirty="0">
                <a:solidFill>
                  <a:srgbClr val="000000"/>
                </a:solidFill>
                <a:latin typeface="Calibri" panose="020F0502020204030204" pitchFamily="34" charset="0"/>
              </a:rPr>
            </a:br>
            <a:endParaRPr lang="en-GB" dirty="0"/>
          </a:p>
        </p:txBody>
      </p:sp>
    </p:spTree>
    <p:extLst>
      <p:ext uri="{BB962C8B-B14F-4D97-AF65-F5344CB8AC3E}">
        <p14:creationId xmlns:p14="http://schemas.microsoft.com/office/powerpoint/2010/main" val="268540052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173</TotalTime>
  <Words>800</Words>
  <Application>Microsoft Office PowerPoint</Application>
  <PresentationFormat>Widescreen</PresentationFormat>
  <Paragraphs>58</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Lucida Handwriting</vt:lpstr>
      <vt:lpstr>Trebuchet MS</vt:lpstr>
      <vt:lpstr>Wingdings 3</vt:lpstr>
      <vt:lpstr>Facet</vt:lpstr>
      <vt:lpstr>Elder Class   Summer: Meet the Teacher 2023   </vt:lpstr>
      <vt:lpstr>Times tables</vt:lpstr>
      <vt:lpstr>Year 4 Multiplication Check    The  statutory Year 4 multiplication test will take place at the beginning of June.</vt:lpstr>
      <vt:lpstr>The Curriculum- summer term</vt:lpstr>
      <vt:lpstr>Reading</vt:lpstr>
      <vt:lpstr>Swimming</vt:lpstr>
      <vt:lpstr>Other important dates for this term:</vt:lpstr>
      <vt:lpstr>PowerPoint Presentation</vt:lpstr>
      <vt:lpstr>PowerPoint Presentation</vt:lpstr>
      <vt:lpstr>Other Information</vt:lpstr>
      <vt:lpstr>Any Questions?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Elder Class</dc:title>
  <dc:creator>Sarah Clack</dc:creator>
  <cp:lastModifiedBy>Sarah Clack</cp:lastModifiedBy>
  <cp:revision>25</cp:revision>
  <dcterms:created xsi:type="dcterms:W3CDTF">2022-09-11T09:48:14Z</dcterms:created>
  <dcterms:modified xsi:type="dcterms:W3CDTF">2023-04-20T15:43:16Z</dcterms:modified>
</cp:coreProperties>
</file>